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95" r:id="rId4"/>
    <p:sldId id="461" r:id="rId5"/>
    <p:sldId id="462" r:id="rId6"/>
    <p:sldId id="463" r:id="rId7"/>
    <p:sldId id="464" r:id="rId8"/>
    <p:sldId id="444" r:id="rId9"/>
    <p:sldId id="445" r:id="rId10"/>
    <p:sldId id="465" r:id="rId11"/>
    <p:sldId id="452" r:id="rId12"/>
    <p:sldId id="446" r:id="rId13"/>
    <p:sldId id="466" r:id="rId14"/>
    <p:sldId id="453" r:id="rId15"/>
    <p:sldId id="447" r:id="rId16"/>
    <p:sldId id="467" r:id="rId17"/>
    <p:sldId id="458" r:id="rId18"/>
    <p:sldId id="470" r:id="rId19"/>
    <p:sldId id="454" r:id="rId20"/>
    <p:sldId id="293" r:id="rId21"/>
    <p:sldId id="292" r:id="rId22"/>
  </p:sldIdLst>
  <p:sldSz cx="12192000" cy="6858000"/>
  <p:notesSz cx="6858000" cy="9144000"/>
  <p:embeddedFontLst>
    <p:embeddedFont>
      <p:font typeface="Impact" pitchFamily="34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Calibri Light" charset="0"/>
      <p:regular r:id="rId30"/>
      <p:italic r:id="rId31"/>
    </p:embeddedFont>
    <p:embeddedFont>
      <p:font typeface="Curlz MT" pitchFamily="82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F87"/>
    <a:srgbClr val="578B18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4" d="100"/>
          <a:sy n="94" d="100"/>
        </p:scale>
        <p:origin x="178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5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9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0.GIF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ownloads\Toan_Luyentap_Ha\Toan_Luyentap_Ha\Broccoli_On_My_Plate.mp3" TargetMode="External"/><Relationship Id="rId1" Type="http://schemas.microsoft.com/office/2007/relationships/media" Target="file:///C:\Users\Admin\Downloads\Toan_Luyentap_Ha\Toan_Luyentap_Ha\Broccoli_On_My_Plate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7.png"/><Relationship Id="rId3" Type="http://schemas.openxmlformats.org/officeDocument/2006/relationships/audio" Target="Tieng-coi-oto-www_nhacchuongvui_com.mp3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microsoft.com/office/2007/relationships/media" Target="Tieng-coi-oto-www_nhacchuongvui_com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1.png"/><Relationship Id="rId5" Type="http://schemas.openxmlformats.org/officeDocument/2006/relationships/audio" Target="Broccoli_On_My_Plate.mp3" TargetMode="External"/><Relationship Id="rId10" Type="http://schemas.openxmlformats.org/officeDocument/2006/relationships/image" Target="../media/image10.GIF"/><Relationship Id="rId4" Type="http://schemas.microsoft.com/office/2007/relationships/media" Target="Broccoli_On_My_Plate.mp3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-309282" y="242047"/>
            <a:ext cx="6548719" cy="246081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63" y="111449"/>
            <a:ext cx="7010033" cy="677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251" y="36512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251" y="63309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45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6757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7257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7757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757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24000" y="244474"/>
            <a:ext cx="9144000" cy="25800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2: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biết số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gồm: </a:t>
            </a:r>
            <a:endParaRPr lang="en-US" altLang="x-none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arenR"/>
            </a:pPr>
            <a:r>
              <a:rPr lang="vi-VN" altLang="x-none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lang="en-US" altLang="x-none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4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3382010" y="1457960"/>
            <a:ext cx="325247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5 760 342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7B459A8-770E-41B1-8BB4-31712DDEFC71}"/>
              </a:ext>
            </a:extLst>
          </p:cNvPr>
          <p:cNvSpPr/>
          <p:nvPr/>
        </p:nvSpPr>
        <p:spPr>
          <a:xfrm>
            <a:off x="1564640" y="238252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</a:t>
            </a:r>
            <a:r>
              <a:rPr lang="vi-VN" altLang="x-none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 3 trăm, 4 chục v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x-none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vi-VN" altLang="x-none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AD9EA8-3DD5-4F98-BD74-2852FD0DE503}"/>
              </a:ext>
            </a:extLst>
          </p:cNvPr>
          <p:cNvSpPr/>
          <p:nvPr/>
        </p:nvSpPr>
        <p:spPr>
          <a:xfrm>
            <a:off x="3402330" y="3530600"/>
            <a:ext cx="325247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5 760 342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4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1" y="713263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3: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tra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1999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="" xmlns:a16="http://schemas.microsoft.com/office/drawing/2014/main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9799060-93DD-4AC4-BBDE-6D2A494C2A6E}"/>
              </a:ext>
            </a:extLst>
          </p:cNvPr>
          <p:cNvSpPr txBox="1"/>
          <p:nvPr/>
        </p:nvSpPr>
        <p:spPr>
          <a:xfrm>
            <a:off x="6321449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1" y="4141789"/>
            <a:ext cx="2989263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26" y="38798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19" descr="namkaugf1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7200" y="4191000"/>
            <a:ext cx="266700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1201" y="7089775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="" xmlns:a16="http://schemas.microsoft.com/office/drawing/2014/main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010771"/>
              </p:ext>
            </p:extLst>
          </p:nvPr>
        </p:nvGraphicFramePr>
        <p:xfrm>
          <a:off x="1600200" y="2196352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1 000 000 000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315 000 000 000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…………………..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6781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 Viết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645CFF-7522-427F-8666-BBD41137344B}"/>
              </a:ext>
            </a:extLst>
          </p:cNvPr>
          <p:cNvSpPr txBox="1"/>
          <p:nvPr/>
        </p:nvSpPr>
        <p:spPr>
          <a:xfrm>
            <a:off x="5288617" y="2850242"/>
            <a:ext cx="3467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9DDB66-3507-4DA5-BB6A-EBB8C0904F2D}"/>
              </a:ext>
            </a:extLst>
          </p:cNvPr>
          <p:cNvSpPr txBox="1"/>
          <p:nvPr/>
        </p:nvSpPr>
        <p:spPr>
          <a:xfrm>
            <a:off x="5288617" y="3851996"/>
            <a:ext cx="38258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“………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47A57B-363C-4441-9A45-13FAB914B48F}"/>
              </a:ext>
            </a:extLst>
          </p:cNvPr>
          <p:cNvSpPr txBox="1"/>
          <p:nvPr/>
        </p:nvSpPr>
        <p:spPr>
          <a:xfrm>
            <a:off x="4848878" y="4715552"/>
            <a:ext cx="478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mười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lăm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hay “……… </a:t>
            </a:r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                         </a:t>
            </a:r>
            <a:r>
              <a:rPr lang="en-US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DAFF54-EA09-48CD-A2CC-AEEDC35BF59A}"/>
              </a:ext>
            </a:extLst>
          </p:cNvPr>
          <p:cNvSpPr txBox="1"/>
          <p:nvPr/>
        </p:nvSpPr>
        <p:spPr>
          <a:xfrm>
            <a:off x="5256866" y="5855333"/>
            <a:ext cx="38893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“………………….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0531076-F7D4-4422-AA0F-0E07F7868DF4}"/>
              </a:ext>
            </a:extLst>
          </p:cNvPr>
          <p:cNvSpPr txBox="1"/>
          <p:nvPr/>
        </p:nvSpPr>
        <p:spPr>
          <a:xfrm>
            <a:off x="1360779" y="1538288"/>
            <a:ext cx="7543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triệu, 200 triệu, 300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900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358386BE-4728-4ACA-86EC-4C807E681E95}"/>
              </a:ext>
            </a:extLst>
          </p:cNvPr>
          <p:cNvSpPr txBox="1"/>
          <p:nvPr/>
        </p:nvSpPr>
        <p:spPr>
          <a:xfrm>
            <a:off x="2583982" y="981682"/>
            <a:ext cx="8686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nghìn triệu” hay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tỉ”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A4BFF6C-217C-44FD-94E8-8195495B7070}"/>
              </a:ext>
            </a:extLst>
          </p:cNvPr>
          <p:cNvSpPr txBox="1"/>
          <p:nvPr/>
        </p:nvSpPr>
        <p:spPr>
          <a:xfrm>
            <a:off x="1460501" y="1000125"/>
            <a:ext cx="2398713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4388" y="3750734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8051" y="4935685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3955" y="5881091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3 000 000 000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8605" y="5727532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775" y="46038"/>
            <a:ext cx="1599941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6457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1" y="4524375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201" y="38306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6401" y="706278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ì Trum cái Pi Em | Trang Hân Blog">
            <a:extLst>
              <a:ext uri="{FF2B5EF4-FFF2-40B4-BE49-F238E27FC236}">
                <a16:creationId xmlns="" xmlns:a16="http://schemas.microsoft.com/office/drawing/2014/main" id="{C654A9B1-B537-41F0-B99C-28D77116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"/>
            <a:ext cx="12192000" cy="683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5124450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="" xmlns:a16="http://schemas.microsoft.com/office/drawing/2014/main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BF35FD70-D720-41B7-8291-8A2189E99AF8}"/>
              </a:ext>
            </a:extLst>
          </p:cNvPr>
          <p:cNvGrpSpPr/>
          <p:nvPr/>
        </p:nvGrpSpPr>
        <p:grpSpPr>
          <a:xfrm>
            <a:off x="28600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="" xmlns:a16="http://schemas.microsoft.com/office/drawing/2014/main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="" xmlns:a16="http://schemas.microsoft.com/office/drawing/2014/main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="" xmlns:a16="http://schemas.microsoft.com/office/drawing/2014/main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="" xmlns:a16="http://schemas.microsoft.com/office/drawing/2014/main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="" xmlns:a16="http://schemas.microsoft.com/office/drawing/2014/main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4038882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720377" y="1851645"/>
            <a:ext cx="9501319" cy="31547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9900" b="1" dirty="0">
                <a:solidFill>
                  <a:srgbClr val="578B18"/>
                </a:solidFill>
                <a:latin typeface="Curlz MT" charset="0"/>
                <a:ea typeface="Kozuka Gothic Pr6N B" pitchFamily="34" charset="-128"/>
              </a:rPr>
              <a:t>THANKS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=""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73675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=""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=""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=""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=""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=""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=""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=""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 gồm:  8 triệu, 5 trăm nghìn, 5 nghìn, 7 trăm và 2 đơn vị được viết 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=""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2160717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8 505 702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="" xmlns:a16="http://schemas.microsoft.com/office/drawing/2014/main" id="{54DB7A10-0904-4A5F-9219-E4D50C17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80" y="3287842"/>
            <a:ext cx="313372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8 550 702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="" xmlns:a16="http://schemas.microsoft.com/office/drawing/2014/main" id="{FDA54728-0586-41A7-9C70-1C315F44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3302130"/>
            <a:ext cx="3124201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8 055 702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="" xmlns:a16="http://schemas.microsoft.com/office/drawing/2014/main" id="{E8BB8EF6-D6A2-47AB-8D0D-D4138856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3" y="2144842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8 505 720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=""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063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BF35FD70-D720-41B7-8291-8A2189E99AF8}"/>
              </a:ext>
            </a:extLst>
          </p:cNvPr>
          <p:cNvGrpSpPr/>
          <p:nvPr/>
        </p:nvGrpSpPr>
        <p:grpSpPr>
          <a:xfrm>
            <a:off x="29108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="" xmlns:a16="http://schemas.microsoft.com/office/drawing/2014/main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="" xmlns:a16="http://schemas.microsoft.com/office/drawing/2014/main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="" xmlns:a16="http://schemas.microsoft.com/office/drawing/2014/main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="" xmlns:a16="http://schemas.microsoft.com/office/drawing/2014/main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="" xmlns:a16="http://schemas.microsoft.com/office/drawing/2014/main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3620825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=""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32400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=""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3244851" y="59991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=""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3281364" y="604837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=""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3305176" y="59864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=""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3348039" y="60626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=""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3305176" y="603408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=""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3238501" y="60007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=""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77" y="494984"/>
            <a:ext cx="10565673" cy="1323975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="" xmlns:ask="http://schemas.microsoft.com/office/drawing/2018/sketchyshapes" sd="2017145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Giá trị của chữ số 7 trong số 10 275 </a:t>
            </a:r>
            <a:r>
              <a:rPr lang="vi-VN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104 là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="" xmlns:a16="http://schemas.microsoft.com/office/drawing/2014/main" id="{C3636AC6-9EC9-4FFF-B7BC-3008DE45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51" y="2449513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700 000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="" xmlns:a16="http://schemas.microsoft.com/office/drawing/2014/main" id="{C99669B8-69C3-4C8F-A065-86CCD1E1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3590925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7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="" xmlns:a16="http://schemas.microsoft.com/office/drawing/2014/main" id="{94BFB8B1-3222-4661-9005-DCDFC622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27" y="3590926"/>
            <a:ext cx="3133725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7 000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="" xmlns:a16="http://schemas.microsoft.com/office/drawing/2014/main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2430146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70 000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=""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1" y="62801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FCC415-3D5C-45E8-8E85-2667A3BFFFFF}"/>
              </a:ext>
            </a:extLst>
          </p:cNvPr>
          <p:cNvSpPr txBox="1"/>
          <p:nvPr/>
        </p:nvSpPr>
        <p:spPr>
          <a:xfrm>
            <a:off x="3718238" y="137569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578B18"/>
                </a:solidFill>
                <a:latin typeface="UTM Pacific Standard" panose="02040603050506020204" pitchFamily="18" charset="0"/>
              </a:rPr>
              <a:t>Toán</a:t>
            </a:r>
            <a:endParaRPr lang="en-US" sz="6600" dirty="0">
              <a:solidFill>
                <a:srgbClr val="578B18"/>
              </a:solidFill>
              <a:latin typeface="UTM Pacific Standard" panose="020406030505060202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64D394-E131-420E-8869-75DDCD68D5CA}"/>
              </a:ext>
            </a:extLst>
          </p:cNvPr>
          <p:cNvSpPr txBox="1"/>
          <p:nvPr/>
        </p:nvSpPr>
        <p:spPr>
          <a:xfrm>
            <a:off x="602669" y="1016965"/>
            <a:ext cx="83530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Luyện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 </a:t>
            </a:r>
            <a:r>
              <a:rPr lang="en-US" sz="13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tập</a:t>
            </a:r>
            <a:r>
              <a:rPr lang="en-US" sz="13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/ SGK/17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oto-www_nhacchuongvui_com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1" y="6577013"/>
            <a:ext cx="487363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1" y="6577013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84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-64106" y="76200"/>
            <a:ext cx="11004176" cy="24249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Đọc số v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giá trị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3 mỗi số sau:               </a:t>
            </a:r>
          </a:p>
          <a:p>
            <a:pPr lvl="0" algn="ctr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35 627 449               b) 123 456 789; 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c) 82 175 263              d) 850 003 200</a:t>
            </a:r>
            <a:endParaRPr sz="3600" dirty="0">
              <a:solidFill>
                <a:srgbClr val="262673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4211268"/>
              </p:ext>
            </p:extLst>
          </p:nvPr>
        </p:nvGraphicFramePr>
        <p:xfrm>
          <a:off x="1293223" y="746761"/>
          <a:ext cx="9184277" cy="292099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71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701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42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77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Viết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                       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Đọc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sz="2400" b="1" dirty="0">
                          <a:solidFill>
                            <a:schemeClr val="tx1"/>
                          </a:solidFill>
                        </a:rPr>
                        <a:t>Giá trị của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chemeClr val="tx1"/>
                          </a:solidFill>
                        </a:rPr>
                        <a:t>      chữ số 3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3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35 627 449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9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123 456 789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91615" y="1642428"/>
            <a:ext cx="479179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mươi lăm triệu sáu trăm hai mươi bảy nghìn bốn trăm bốn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289588" y="1825308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>
            <a:off x="1675863" y="179832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25D5ABC-5B09-4876-AD3B-50B7EE10AC09}"/>
              </a:ext>
            </a:extLst>
          </p:cNvPr>
          <p:cNvCxnSpPr>
            <a:cxnSpLocks/>
          </p:cNvCxnSpPr>
          <p:nvPr/>
        </p:nvCxnSpPr>
        <p:spPr>
          <a:xfrm flipH="1">
            <a:off x="2203024" y="181991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2503596"/>
            <a:ext cx="479179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n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431828" y="2621478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000 000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28489"/>
              </p:ext>
            </p:extLst>
          </p:nvPr>
        </p:nvGraphicFramePr>
        <p:xfrm>
          <a:off x="1295400" y="3674745"/>
          <a:ext cx="9184277" cy="192341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71796"/>
                <a:gridCol w="4770167"/>
                <a:gridCol w="2542314"/>
              </a:tblGrid>
              <a:tr h="7854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82</a:t>
                      </a:r>
                      <a:r>
                        <a:rPr sz="2400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175</a:t>
                      </a:r>
                      <a:r>
                        <a:rPr sz="2400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263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379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850</a:t>
                      </a:r>
                      <a:r>
                        <a:rPr sz="2400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003</a:t>
                      </a:r>
                      <a:r>
                        <a:rPr sz="2400" b="1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CC"/>
                          </a:solidFill>
                        </a:rPr>
                        <a:t>200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63708" y="3590716"/>
            <a:ext cx="479179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990629" y="3820358"/>
            <a:ext cx="51913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BAF14E-861C-4634-BFCE-D09D7F1E0DF2}"/>
              </a:ext>
            </a:extLst>
          </p:cNvPr>
          <p:cNvSpPr txBox="1"/>
          <p:nvPr/>
        </p:nvSpPr>
        <p:spPr>
          <a:xfrm>
            <a:off x="3173868" y="4494956"/>
            <a:ext cx="479179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453A703-275C-4FB7-8154-95A9A41B9443}"/>
              </a:ext>
            </a:extLst>
          </p:cNvPr>
          <p:cNvSpPr txBox="1"/>
          <p:nvPr/>
        </p:nvSpPr>
        <p:spPr>
          <a:xfrm>
            <a:off x="8807749" y="4694118"/>
            <a:ext cx="97633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49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623</Words>
  <Application>Microsoft Office PowerPoint</Application>
  <PresentationFormat>Custom</PresentationFormat>
  <Paragraphs>123</Paragraphs>
  <Slides>20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Impact</vt:lpstr>
      <vt:lpstr>UTM Cookies</vt:lpstr>
      <vt:lpstr>Times New Roman</vt:lpstr>
      <vt:lpstr>Calibri</vt:lpstr>
      <vt:lpstr>UTM Pacific Standard</vt:lpstr>
      <vt:lpstr>宋体</vt:lpstr>
      <vt:lpstr>UTM Flamenco</vt:lpstr>
      <vt:lpstr>Calibri Light</vt:lpstr>
      <vt:lpstr>Curlz MT</vt:lpstr>
      <vt:lpstr>Kozuka Gothic Pr6N B</vt:lpstr>
      <vt:lpstr>UTM Azuki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第一PPT</dc:creator>
  <cp:keywords>www.1ppt.com</cp:keywords>
  <dc:description>www.1ppt.com</dc:description>
  <cp:lastModifiedBy>WIN</cp:lastModifiedBy>
  <cp:revision>58</cp:revision>
  <dcterms:created xsi:type="dcterms:W3CDTF">2016-04-08T06:26:00Z</dcterms:created>
  <dcterms:modified xsi:type="dcterms:W3CDTF">2021-10-06T01:26:09Z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